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6" r:id="rId4"/>
    <p:sldId id="257" r:id="rId5"/>
    <p:sldId id="266" r:id="rId6"/>
    <p:sldId id="267" r:id="rId7"/>
    <p:sldId id="262" r:id="rId8"/>
    <p:sldId id="264" r:id="rId9"/>
    <p:sldId id="260" r:id="rId10"/>
    <p:sldId id="261" r:id="rId11"/>
    <p:sldId id="268" r:id="rId12"/>
    <p:sldId id="270" r:id="rId13"/>
    <p:sldId id="271" r:id="rId14"/>
    <p:sldId id="26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0" autoAdjust="0"/>
    <p:restoredTop sz="94660"/>
  </p:normalViewPr>
  <p:slideViewPr>
    <p:cSldViewPr>
      <p:cViewPr>
        <p:scale>
          <a:sx n="70" d="100"/>
          <a:sy n="70" d="100"/>
        </p:scale>
        <p:origin x="-8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5724142991641044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CONSUMO FINAL DE ELETRICIDADE</c:v>
                </c:pt>
              </c:strCache>
            </c:strRef>
          </c:tx>
          <c:cat>
            <c:strRef>
              <c:f>Plan1!$A$2:$A$7</c:f>
              <c:strCache>
                <c:ptCount val="6"/>
                <c:pt idx="0">
                  <c:v>INDUSTRIA</c:v>
                </c:pt>
                <c:pt idx="1">
                  <c:v>TRANSPORTE</c:v>
                </c:pt>
                <c:pt idx="2">
                  <c:v>ENERGETICO</c:v>
                </c:pt>
                <c:pt idx="3">
                  <c:v>RESIDENCIAL</c:v>
                </c:pt>
                <c:pt idx="4">
                  <c:v>COMERCIAL</c:v>
                </c:pt>
                <c:pt idx="5">
                  <c:v>PUBLICO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201000</c:v>
                </c:pt>
                <c:pt idx="1">
                  <c:v>1564</c:v>
                </c:pt>
                <c:pt idx="2">
                  <c:v>21900</c:v>
                </c:pt>
                <c:pt idx="3">
                  <c:v>105000</c:v>
                </c:pt>
                <c:pt idx="4">
                  <c:v>93000</c:v>
                </c:pt>
                <c:pt idx="5">
                  <c:v>17000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9601-C73B-4A8C-9A2B-A2C68A4B8522}" type="datetimeFigureOut">
              <a:rPr lang="pt-BR" smtClean="0"/>
              <a:pPr/>
              <a:t>08/08/2012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D21E-6AA1-474D-B9B9-1400D43E807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8304" y="75853"/>
            <a:ext cx="1809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guilherme@gerastar.eco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guilherme@gerastar.com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526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pPr algn="ctr"/>
            <a:r>
              <a:rPr lang="pt-BR" dirty="0"/>
              <a:t> </a:t>
            </a:r>
            <a:r>
              <a:rPr lang="pt-BR" sz="2800" b="1" dirty="0"/>
              <a:t>Geração </a:t>
            </a:r>
            <a:r>
              <a:rPr lang="pt-BR" sz="2800" b="1" dirty="0" smtClean="0"/>
              <a:t>Diesel </a:t>
            </a:r>
            <a:r>
              <a:rPr lang="pt-BR" sz="2800" b="1" dirty="0"/>
              <a:t>na Ponta (</a:t>
            </a:r>
            <a:r>
              <a:rPr lang="pt-BR" sz="2800" b="1" dirty="0" smtClean="0"/>
              <a:t>GDP</a:t>
            </a:r>
            <a:r>
              <a:rPr lang="pt-BR" sz="2800" b="1" dirty="0"/>
              <a:t>)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436096" y="6021288"/>
            <a:ext cx="3635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ELABORADO POR:</a:t>
            </a:r>
          </a:p>
          <a:p>
            <a:r>
              <a:rPr lang="pt-BR" sz="1400" b="1" dirty="0" smtClean="0"/>
              <a:t>GUILHERME RICHTER - GERASTAR GERADORES</a:t>
            </a:r>
          </a:p>
          <a:p>
            <a:r>
              <a:rPr lang="pt-BR" sz="1400" b="1" dirty="0" smtClean="0"/>
              <a:t>(21)9431-7528 – </a:t>
            </a:r>
            <a:r>
              <a:rPr lang="pt-BR" sz="1400" b="1" dirty="0" smtClean="0">
                <a:hlinkClick r:id="rId2"/>
              </a:rPr>
              <a:t>guilherme@gerastar.com.br</a:t>
            </a:r>
            <a:r>
              <a:rPr lang="pt-BR" sz="1400" b="1" dirty="0" smtClean="0"/>
              <a:t> </a:t>
            </a:r>
            <a:endParaRPr lang="pt-BR" sz="1400" b="1" dirty="0"/>
          </a:p>
        </p:txBody>
      </p:sp>
      <p:pic>
        <p:nvPicPr>
          <p:cNvPr id="2050" name="Picture 2" descr="C:\Users\GUILHERME RICHTER\Pictures\S250P3-S350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412776"/>
            <a:ext cx="5850396" cy="39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604448" cy="339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3275856" y="530120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DIESEL: R$1,75/LITRO</a:t>
            </a:r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 rot="9882574">
            <a:off x="3685509" y="3528418"/>
            <a:ext cx="952003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55576" y="4766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CLIENTE 2 - 2007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47667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CLIENTE 3 </a:t>
            </a:r>
            <a:r>
              <a:rPr lang="pt-BR" dirty="0" smtClean="0"/>
              <a:t>– 2012 &amp; Aplicação SP (Eletropaulo)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75656" y="332656"/>
          <a:ext cx="6552729" cy="3208987"/>
        </p:xfrm>
        <a:graphic>
          <a:graphicData uri="http://schemas.openxmlformats.org/drawingml/2006/table">
            <a:tbl>
              <a:tblPr/>
              <a:tblGrid>
                <a:gridCol w="3883098"/>
                <a:gridCol w="728081"/>
                <a:gridCol w="789783"/>
                <a:gridCol w="1151767"/>
              </a:tblGrid>
              <a:tr h="69412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8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HORARIO DE </a:t>
                      </a:r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PONTA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sng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Situação Atual SEM GERADOR: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32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Demanda Contratada (kW):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490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R$ 17,51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R$ 8.579,90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71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Consumo FP (kWh)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113.000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R$ 27.120,00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32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Consumo P (kWh) (9%)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21.370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R$ 1,87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R$ 39.961,90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10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R$ 75.661,80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10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1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sng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Situação Futura COM GERADOR: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1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Demanda Contratada (kW):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490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R$ 17,51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R$ 8.579,90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Consumo FP (kWh)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113.000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R$ 27.120,00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1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Consumo P (kWh) (9%)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21370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R$ 12.822,00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10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R$ 48.521,90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3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ECONOMIA MENSAL - MÉDIA: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R$ 27.139,90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75656" y="2882149"/>
          <a:ext cx="6552728" cy="3427171"/>
        </p:xfrm>
        <a:graphic>
          <a:graphicData uri="http://schemas.openxmlformats.org/drawingml/2006/table">
            <a:tbl>
              <a:tblPr/>
              <a:tblGrid>
                <a:gridCol w="3825466"/>
                <a:gridCol w="717274"/>
                <a:gridCol w="875318"/>
                <a:gridCol w="1134670"/>
              </a:tblGrid>
              <a:tr h="765767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8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HORARIO DE PONTA (SP)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sng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Situação Atual SEM GERADOR: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181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Demanda Contratada (kW):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490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R$ 17,51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R$ 8.579,90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6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Consumo FP (kWh)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113.000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R$ 0,1799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R$ 20.330,96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81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Consumo P (kWh) (9%)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21.370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R$ 0,66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R$ 14.018,72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1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R$ 42.929,58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15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5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sng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Situação Futura COM GERADOR: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Demanda Contratada (kW):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490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R$ 17,51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R$ 8.579,90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5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Consumo FP (kWh)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113.000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R$ 0,1799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R$ 20.330,96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Consumo P (kWh) (9%)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21370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R$ 12.822,00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1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R$ 41.732,86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0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58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ECONOMIA MENSAL - MÉDIA: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R$ 1.196,72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lipse 5"/>
          <p:cNvSpPr/>
          <p:nvPr/>
        </p:nvSpPr>
        <p:spPr>
          <a:xfrm>
            <a:off x="7236296" y="6093296"/>
            <a:ext cx="100811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4766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CLIENTE 3 – 2012 (SP)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31640" y="949183"/>
          <a:ext cx="6336703" cy="4208009"/>
        </p:xfrm>
        <a:graphic>
          <a:graphicData uri="http://schemas.openxmlformats.org/drawingml/2006/table">
            <a:tbl>
              <a:tblPr/>
              <a:tblGrid>
                <a:gridCol w="3699350"/>
                <a:gridCol w="693627"/>
                <a:gridCol w="846462"/>
                <a:gridCol w="1097264"/>
              </a:tblGrid>
              <a:tr h="943334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6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HORARIO DE PONTA (SP)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sng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Situação Atual SEM GERADOR: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961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Demanda Contratada (kW):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490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R$ 17,51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R$ 8.579,90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64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Consumo FP (kWh)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113.000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R$ 0,1799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R$ 20.330,96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961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Consumo P (kWh) (9%)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21.370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R$ 0,66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R$ 14.018,72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R$ 42.929,58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21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sng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Situação Futura COM GERADOR: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71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Demanda Contratada (kW):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490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R$ 17,51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R$ 8.579,90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216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Consumo FP (kWh)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113.000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R$ 0,1799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R$ 20.330,96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71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Consumo P (kWh) (9%)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21370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R$ 0,60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R$ 12.822,00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R$ 41.732,86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06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216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ECONOMIA MENSAL - MÉDIA: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R$ 1.196,72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1800" dirty="0" smtClean="0">
                <a:latin typeface="+mn-lt"/>
                <a:ea typeface="+mn-ea"/>
                <a:cs typeface="+mn-cs"/>
              </a:rPr>
              <a:t>Considerações Relevantes:</a:t>
            </a:r>
            <a:endParaRPr lang="pt-BR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 smtClean="0"/>
              <a:t>As informações contidas nesta apresentação são aproximadas;</a:t>
            </a:r>
          </a:p>
          <a:p>
            <a:pPr algn="just"/>
            <a:r>
              <a:rPr lang="pt-BR" sz="1800" dirty="0" smtClean="0">
                <a:solidFill>
                  <a:schemeClr val="accent3">
                    <a:lumMod val="75000"/>
                  </a:schemeClr>
                </a:solidFill>
              </a:rPr>
              <a:t>Além destes, existe inúmeros locadores de GMG Diesel que importam grupos geradores para locações de médio (3 a 5 anos) e longo prazo (5 ou mais anos) (ex: AGREKO, GENRENT entre outras);</a:t>
            </a:r>
          </a:p>
          <a:p>
            <a:pPr algn="just"/>
            <a:r>
              <a:rPr lang="pt-BR" sz="1800" dirty="0" smtClean="0"/>
              <a:t>Atualmente, a quantidade de “motores Diesel” para grupos geradores provenientes da Ásia com tecnologias ultrapassadas (mais poluentes) estão presentes, cada dia mais, no mercado Brasileiro, pois possuem preços mais competitivos se comparado a produtos normatizados (atendendo as normas internacionais de níveis de emissão de poluentes);</a:t>
            </a:r>
          </a:p>
          <a:p>
            <a:pPr algn="just"/>
            <a:r>
              <a:rPr lang="pt-BR" sz="1800" dirty="0" smtClean="0">
                <a:solidFill>
                  <a:schemeClr val="accent3">
                    <a:lumMod val="75000"/>
                  </a:schemeClr>
                </a:solidFill>
              </a:rPr>
              <a:t>Referente a instalação dos equipamentos, podemos afirmar que, no mínimo 50% das mesmas não estão conformes de acordo com as normas vigentes (Diesel / Exaustão);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3848" y="278092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Obrigado! 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572000" y="4941168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Contato:</a:t>
            </a:r>
          </a:p>
          <a:p>
            <a:pPr algn="r"/>
            <a:r>
              <a:rPr lang="pt-BR" b="1" dirty="0" smtClean="0"/>
              <a:t>Guilherme Richter</a:t>
            </a:r>
          </a:p>
          <a:p>
            <a:pPr algn="r"/>
            <a:r>
              <a:rPr lang="pt-BR" dirty="0" smtClean="0"/>
              <a:t>Gerastar Geradores Com. e </a:t>
            </a:r>
            <a:r>
              <a:rPr lang="pt-BR" dirty="0" smtClean="0"/>
              <a:t>Serviços </a:t>
            </a:r>
            <a:r>
              <a:rPr lang="pt-BR" dirty="0" smtClean="0"/>
              <a:t>Ltda.</a:t>
            </a:r>
          </a:p>
          <a:p>
            <a:pPr algn="r"/>
            <a:r>
              <a:rPr lang="pt-BR" i="1" dirty="0" err="1" smtClean="0"/>
              <a:t>Dealer</a:t>
            </a:r>
            <a:r>
              <a:rPr lang="pt-BR" i="1" dirty="0" smtClean="0"/>
              <a:t> FG Wilson Brasil desde 2004</a:t>
            </a:r>
          </a:p>
          <a:p>
            <a:pPr algn="r"/>
            <a:r>
              <a:rPr lang="pt-BR" dirty="0" smtClean="0"/>
              <a:t>(</a:t>
            </a:r>
            <a:r>
              <a:rPr lang="pt-BR" dirty="0" smtClean="0"/>
              <a:t>21)3278-7757 / (21)9431-7528</a:t>
            </a:r>
          </a:p>
          <a:p>
            <a:pPr algn="r"/>
            <a:r>
              <a:rPr lang="pt-BR" dirty="0" smtClean="0">
                <a:hlinkClick r:id="rId2"/>
              </a:rPr>
              <a:t>guilherme@gerastar.com.br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Matriz energética Nacional</a:t>
            </a:r>
          </a:p>
          <a:p>
            <a:r>
              <a:rPr lang="pt-BR" sz="2400" dirty="0" smtClean="0"/>
              <a:t>Consumo final de energia elétrica / segmento</a:t>
            </a:r>
          </a:p>
          <a:p>
            <a:r>
              <a:rPr lang="pt-BR" sz="2400" dirty="0" smtClean="0"/>
              <a:t>Quantidade de geradores em operação – HP* / Potencia Instalada</a:t>
            </a:r>
          </a:p>
          <a:p>
            <a:r>
              <a:rPr lang="pt-BR" sz="2400" dirty="0" smtClean="0"/>
              <a:t>Rendimento x Tecnologia – Geradores à Diesel</a:t>
            </a:r>
          </a:p>
          <a:p>
            <a:r>
              <a:rPr lang="pt-BR" sz="2400" dirty="0" smtClean="0"/>
              <a:t>Estudo de caso – ano referencia: 2004</a:t>
            </a:r>
          </a:p>
          <a:p>
            <a:r>
              <a:rPr lang="pt-BR" sz="2400" dirty="0" smtClean="0"/>
              <a:t>Estudo de caso – ano referencia: 2007</a:t>
            </a:r>
          </a:p>
          <a:p>
            <a:r>
              <a:rPr lang="pt-BR" sz="2400" dirty="0" smtClean="0"/>
              <a:t>Estudo de caso – ano referencia: 2011</a:t>
            </a:r>
          </a:p>
          <a:p>
            <a:r>
              <a:rPr lang="pt-BR" sz="2400" dirty="0" smtClean="0"/>
              <a:t>Estudo de caso – ano referencia: 2012 (SP)</a:t>
            </a:r>
          </a:p>
          <a:p>
            <a:r>
              <a:rPr lang="pt-BR" sz="2400" dirty="0" smtClean="0"/>
              <a:t>Considerações Relevantes</a:t>
            </a:r>
            <a:endParaRPr lang="pt-BR" sz="2400" dirty="0"/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6911496" cy="497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1403648" y="836712"/>
          <a:ext cx="6432376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499992" y="285293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44%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588224" y="630932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BEN2011</a:t>
            </a:r>
          </a:p>
        </p:txBody>
      </p:sp>
      <p:sp>
        <p:nvSpPr>
          <p:cNvPr id="7" name="Seta para a direita 6"/>
          <p:cNvSpPr/>
          <p:nvPr/>
        </p:nvSpPr>
        <p:spPr>
          <a:xfrm rot="7565953">
            <a:off x="7376877" y="2004548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318335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44%</a:t>
            </a:r>
            <a:endParaRPr lang="pt-B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835696" y="1412776"/>
          <a:ext cx="5642818" cy="5056583"/>
        </p:xfrm>
        <a:graphic>
          <a:graphicData uri="http://schemas.openxmlformats.org/drawingml/2006/table">
            <a:tbl>
              <a:tblPr/>
              <a:tblGrid>
                <a:gridCol w="1170933"/>
                <a:gridCol w="2542157"/>
                <a:gridCol w="843534"/>
                <a:gridCol w="1086194"/>
              </a:tblGrid>
              <a:tr h="528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latin typeface="Arial"/>
                        </a:rPr>
                        <a:t>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latin typeface="Arial"/>
                        </a:rPr>
                        <a:t>GERADORES DIESEL </a:t>
                      </a:r>
                      <a:r>
                        <a:rPr lang="pt-BR" sz="1200" b="1" i="0" u="none" strike="noStrike" dirty="0" smtClean="0">
                          <a:latin typeface="Arial"/>
                        </a:rPr>
                        <a:t>UNIDADES/ANO - Brasil</a:t>
                      </a:r>
                      <a:endParaRPr lang="pt-BR" sz="12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latin typeface="Arial"/>
                        </a:rPr>
                        <a:t>UTILIZAÇÃO EM HP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41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latin typeface="Arial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Arial"/>
                        </a:rPr>
                        <a:t>7000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2450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Arial"/>
                        </a:rPr>
                        <a:t>8900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3293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Arial"/>
                        </a:rPr>
                        <a:t>9500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3800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Arial"/>
                        </a:rPr>
                        <a:t>11200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4480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Arial"/>
                        </a:rPr>
                        <a:t>12500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5250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9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19273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latin typeface="Arial"/>
                        </a:rPr>
                        <a:t>             POTENCIA </a:t>
                      </a:r>
                      <a:r>
                        <a:rPr lang="pt-BR" sz="1200" b="0" i="0" u="none" strike="noStrike" dirty="0">
                          <a:latin typeface="Arial"/>
                        </a:rPr>
                        <a:t>MÉDIA COMERCIALIZADA PARA ESTA APLICAÇÃO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416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latin typeface="Arial"/>
                        </a:rPr>
                        <a:t>300 kW (360 kVA)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4169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latin typeface="Arial"/>
                        </a:rPr>
                        <a:t>  TOTAL </a:t>
                      </a:r>
                      <a:r>
                        <a:rPr lang="pt-BR" sz="1200" b="0" i="0" u="none" strike="noStrike" dirty="0">
                          <a:latin typeface="Arial"/>
                        </a:rPr>
                        <a:t>DE GERAÇÃO ESTIMADO </a:t>
                      </a:r>
                      <a:r>
                        <a:rPr lang="pt-BR" sz="1600" b="1" i="0" u="none" strike="noStrike" dirty="0">
                          <a:latin typeface="Arial"/>
                        </a:rPr>
                        <a:t>(GW)</a:t>
                      </a:r>
                      <a:endParaRPr lang="pt-BR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latin typeface="Arial"/>
                        </a:rPr>
                        <a:t>5,78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5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1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Arial"/>
                        </a:rPr>
                        <a:t>Considerações: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1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latin typeface="Arial"/>
                        </a:rPr>
                        <a:t>Os valores acima são </a:t>
                      </a:r>
                      <a:r>
                        <a:rPr lang="pt-BR" sz="1200" b="0" i="0" u="none" strike="noStrike" dirty="0" smtClean="0">
                          <a:latin typeface="Arial"/>
                        </a:rPr>
                        <a:t>aproximados, de acordo com volume</a:t>
                      </a:r>
                      <a:r>
                        <a:rPr lang="pt-BR" sz="1200" b="0" i="0" u="none" strike="noStrike" baseline="0" dirty="0" smtClean="0">
                          <a:latin typeface="Arial"/>
                        </a:rPr>
                        <a:t> comercializado no RJ e SP (demais estados por aproximação)</a:t>
                      </a:r>
                      <a:endParaRPr lang="pt-BR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1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latin typeface="Arial"/>
                        </a:rPr>
                        <a:t>Fonte: FG Wilson / </a:t>
                      </a:r>
                      <a:r>
                        <a:rPr lang="pt-BR" sz="1200" b="0" i="0" u="none" strike="noStrike" dirty="0" smtClean="0">
                          <a:latin typeface="Arial"/>
                        </a:rPr>
                        <a:t>Woodward </a:t>
                      </a:r>
                      <a:r>
                        <a:rPr lang="pt-BR" sz="1200" b="0" i="0" u="none" strike="noStrike" dirty="0">
                          <a:latin typeface="Arial"/>
                        </a:rPr>
                        <a:t>/ Gerastar / Caterpillar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1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latin typeface="Arial"/>
                        </a:rPr>
                        <a:t>Mercado cativo privado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251520" y="1137459"/>
            <a:ext cx="8604448" cy="5469185"/>
            <a:chOff x="251520" y="1137459"/>
            <a:chExt cx="8604448" cy="5469185"/>
          </a:xfrm>
        </p:grpSpPr>
        <p:sp>
          <p:nvSpPr>
            <p:cNvPr id="5" name="CaixaDeTexto 4"/>
            <p:cNvSpPr txBox="1"/>
            <p:nvPr/>
          </p:nvSpPr>
          <p:spPr>
            <a:xfrm>
              <a:off x="3347864" y="3183359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44%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7169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1137459"/>
              <a:ext cx="8604448" cy="4883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CaixaDeTexto 3"/>
            <p:cNvSpPr txBox="1"/>
            <p:nvPr/>
          </p:nvSpPr>
          <p:spPr>
            <a:xfrm>
              <a:off x="2843808" y="6237312"/>
              <a:ext cx="3456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i="1" dirty="0" smtClean="0"/>
                <a:t>EFICIÊNCIA MÉDIA DE 8 À 12%!</a:t>
              </a:r>
              <a:endParaRPr lang="pt-BR" b="1" i="1" dirty="0"/>
            </a:p>
          </p:txBody>
        </p:sp>
        <p:sp>
          <p:nvSpPr>
            <p:cNvPr id="7" name="Seta para a direita 6"/>
            <p:cNvSpPr/>
            <p:nvPr/>
          </p:nvSpPr>
          <p:spPr>
            <a:xfrm rot="19571748">
              <a:off x="2896348" y="4980465"/>
              <a:ext cx="504056" cy="3420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Seta para a direita 7"/>
            <p:cNvSpPr/>
            <p:nvPr/>
          </p:nvSpPr>
          <p:spPr>
            <a:xfrm rot="8339164">
              <a:off x="6206545" y="1680206"/>
              <a:ext cx="504056" cy="3420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Elipse 8"/>
            <p:cNvSpPr/>
            <p:nvPr/>
          </p:nvSpPr>
          <p:spPr>
            <a:xfrm>
              <a:off x="6732240" y="4077072"/>
              <a:ext cx="936104" cy="1800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Elipse 9"/>
            <p:cNvSpPr/>
            <p:nvPr/>
          </p:nvSpPr>
          <p:spPr>
            <a:xfrm>
              <a:off x="4788024" y="1844824"/>
              <a:ext cx="504056" cy="9361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4766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CLIENTE 1 - 2004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7308304" cy="56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ta para a direita 3"/>
          <p:cNvSpPr/>
          <p:nvPr/>
        </p:nvSpPr>
        <p:spPr>
          <a:xfrm rot="9174641">
            <a:off x="5842567" y="6077091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6408712" cy="552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55576" y="4766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CLIENTE 1 - 2004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 rot="8845212">
            <a:off x="6299183" y="527829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7776864" cy="410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157192"/>
            <a:ext cx="79533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755576" y="4766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CLIENTE 2 - 2007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728</Words>
  <Application>Microsoft Office PowerPoint</Application>
  <PresentationFormat>Apresentação na tela (4:3)</PresentationFormat>
  <Paragraphs>207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Índice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Considerações Relevantes: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 RICHTER</dc:creator>
  <cp:lastModifiedBy>GUILHERME RICHTER</cp:lastModifiedBy>
  <cp:revision>36</cp:revision>
  <dcterms:created xsi:type="dcterms:W3CDTF">2012-08-08T02:31:24Z</dcterms:created>
  <dcterms:modified xsi:type="dcterms:W3CDTF">2012-08-08T15:11:32Z</dcterms:modified>
</cp:coreProperties>
</file>